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4629150"/>
            <a:ext cx="9144000" cy="0"/>
          </a:xfrm>
          <a:prstGeom prst="line">
            <a:avLst/>
          </a:prstGeom>
          <a:noFill/>
          <a:ln w="12700">
            <a:solidFill>
              <a:srgbClr val="A9A9A9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240" y="1183005"/>
            <a:ext cx="731520" cy="51435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0" y="3497580"/>
            <a:ext cx="731520" cy="514350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1388745"/>
            <a:ext cx="4572000" cy="236601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2743200" y="2417445"/>
            <a:ext cx="3657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500" b="1" dirty="0">
                <a:solidFill>
                  <a:srgbClr val="17A33E"/>
                </a:solidFill>
                <a:latin typeface="Plus Jakarta Sans SemiBold" pitchFamily="34" charset="0"/>
                <a:ea typeface="Plus Jakarta Sans SemiBold" pitchFamily="34" charset="-122"/>
                <a:cs typeface="Plus Jakarta Sans SemiBold" pitchFamily="34" charset="-120"/>
              </a:rPr>
              <a:t>GitHub Essentials: A Beginner's Journey</a:t>
            </a:r>
            <a:endParaRPr lang="en-US" sz="3500" dirty="0"/>
          </a:p>
        </p:txBody>
      </p:sp>
      <p:sp>
        <p:nvSpPr>
          <p:cNvPr id="8" name="Text 2"/>
          <p:cNvSpPr/>
          <p:nvPr/>
        </p:nvSpPr>
        <p:spPr>
          <a:xfrm>
            <a:off x="457200" y="4732020"/>
            <a:ext cx="2743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500" dirty="0">
                <a:solidFill>
                  <a:srgbClr val="000000"/>
                </a:solidFill>
                <a:latin typeface="Plus Jakarta Sans SemiBold" pitchFamily="34" charset="0"/>
                <a:ea typeface="Plus Jakarta Sans SemiBold" pitchFamily="34" charset="-122"/>
                <a:cs typeface="Plus Jakarta Sans SemiBold" pitchFamily="34" charset="-120"/>
              </a:rPr>
              <a:t>July 2025</a:t>
            </a:r>
            <a:endParaRPr lang="en-US" sz="1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668655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3500"/>
              </a:lnSpc>
              <a:buNone/>
            </a:pPr>
            <a:r>
              <a:rPr lang="en-US" sz="3300" b="1" dirty="0">
                <a:solidFill>
                  <a:srgbClr val="17A33E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Connecting to GitHub: SSH vs. HTTPS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457200" y="1285875"/>
            <a:ext cx="8229600" cy="2743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HTTPS offers a simple and convenient way to connect to GitHub, requiring your username and password for each interaction.</a:t>
            </a:r>
            <a:endParaRPr lang="en-US" sz="1400" dirty="0"/>
          </a:p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SSH provides a more secure authentication method using cryptographic keys, eliminating the need to enter your password repeatedly.</a:t>
            </a:r>
            <a:endParaRPr lang="en-US" sz="1400" dirty="0"/>
          </a:p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Create an SSH key pair, consisting of a public key and a private key, to establish a secure connection with GitHub without passwords.</a:t>
            </a:r>
            <a:endParaRPr lang="en-US" sz="1400" dirty="0"/>
          </a:p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Add your public SSH key to your GitHub account to authorize secure access to your repositories and streamline authentication.</a:t>
            </a:r>
            <a:endParaRPr lang="en-US" sz="1400" dirty="0"/>
          </a:p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Consider security, convenience, and automation requirements when selecting between HTTPS and SSH for connecting to GitHub.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0" y="4629150"/>
            <a:ext cx="9144000" cy="0"/>
          </a:xfrm>
          <a:prstGeom prst="line">
            <a:avLst/>
          </a:prstGeom>
          <a:noFill/>
          <a:ln w="12700">
            <a:solidFill>
              <a:srgbClr val="A9A9A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457200" y="4732020"/>
            <a:ext cx="2743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500" dirty="0">
                <a:solidFill>
                  <a:srgbClr val="000000"/>
                </a:solidFill>
                <a:latin typeface="Plus Jakarta Sans SemiBold" pitchFamily="34" charset="0"/>
                <a:ea typeface="Plus Jakarta Sans SemiBold" pitchFamily="34" charset="-122"/>
                <a:cs typeface="Plus Jakarta Sans SemiBold" pitchFamily="34" charset="-120"/>
              </a:rPr>
              <a:t>07</a:t>
            </a:r>
            <a:endParaRPr lang="en-US" sz="15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668655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3500"/>
              </a:lnSpc>
              <a:buNone/>
            </a:pPr>
            <a:r>
              <a:rPr lang="en-US" sz="3300" b="1" dirty="0">
                <a:solidFill>
                  <a:srgbClr val="17A33E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Communicating on GitHub: Issues and Discussions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457200" y="1285875"/>
            <a:ext cx="8229600" cy="2743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Issues serve as a central place to track bugs, feature requests, and tasks, facilitating communication and collaboration within your project.</a:t>
            </a:r>
            <a:endParaRPr lang="en-US" sz="1400" dirty="0"/>
          </a:p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Open new issues to report problems, suggest improvements, or document tasks, ensuring that all project-related concerns are addressed.</a:t>
            </a:r>
            <a:endParaRPr lang="en-US" sz="1400" dirty="0"/>
          </a:p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Add comments to issues to provide context, ask questions, and share updates, keeping everyone informed and engaged in problem solving.</a:t>
            </a:r>
            <a:endParaRPr lang="en-US" sz="1400" dirty="0"/>
          </a:p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Discussions enable open-ended conversations about project ideas, designs, and decisions, fostering collaboration and knowledge sharing.</a:t>
            </a:r>
            <a:endParaRPr lang="en-US" sz="1400" dirty="0"/>
          </a:p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Use clear and descriptive language, provide context, and engage respectfully to ensure effective communication and collaboration on GitHub.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0" y="4629150"/>
            <a:ext cx="9144000" cy="0"/>
          </a:xfrm>
          <a:prstGeom prst="line">
            <a:avLst/>
          </a:prstGeom>
          <a:noFill/>
          <a:ln w="12700">
            <a:solidFill>
              <a:srgbClr val="A9A9A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457200" y="4732020"/>
            <a:ext cx="2743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500" dirty="0">
                <a:solidFill>
                  <a:srgbClr val="000000"/>
                </a:solidFill>
                <a:latin typeface="Plus Jakarta Sans SemiBold" pitchFamily="34" charset="0"/>
                <a:ea typeface="Plus Jakarta Sans SemiBold" pitchFamily="34" charset="-122"/>
                <a:cs typeface="Plus Jakarta Sans SemiBold" pitchFamily="34" charset="-120"/>
              </a:rPr>
              <a:t>08</a:t>
            </a:r>
            <a:endParaRPr lang="en-US" sz="15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668655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3500"/>
              </a:lnSpc>
              <a:buNone/>
            </a:pPr>
            <a:r>
              <a:rPr lang="en-US" sz="3300" b="1" dirty="0">
                <a:solidFill>
                  <a:srgbClr val="17A33E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Git Basics: Setting Up Your Environment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457200" y="1285875"/>
            <a:ext cx="8229600" cy="2743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Begin by installing Git on your local machine, providing the necessary tools for version control and collaboration on GitHub.</a:t>
            </a:r>
            <a:endParaRPr lang="en-US" sz="1400" dirty="0"/>
          </a:p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Set your username and email address to identify your commits and contributions, ensuring proper attribution within the project.</a:t>
            </a:r>
            <a:endParaRPr lang="en-US" sz="1400" dirty="0"/>
          </a:p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Configure Git to use your preferred text editor for writing commit messages and resolving merge conflicts, enhancing productivity.</a:t>
            </a:r>
            <a:endParaRPr lang="en-US" sz="1400" dirty="0"/>
          </a:p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Cache your GitHub credentials to avoid repeatedly entering your username and password, streamlining authentication and saving time.</a:t>
            </a:r>
            <a:endParaRPr lang="en-US" sz="1400" dirty="0"/>
          </a:p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Create a `.gitignore` file to exclude unnecessary files from version control, such as temporary files and build artifacts.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0" y="4629150"/>
            <a:ext cx="9144000" cy="0"/>
          </a:xfrm>
          <a:prstGeom prst="line">
            <a:avLst/>
          </a:prstGeom>
          <a:noFill/>
          <a:ln w="12700">
            <a:solidFill>
              <a:srgbClr val="A9A9A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457200" y="4732020"/>
            <a:ext cx="2743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500" dirty="0">
                <a:solidFill>
                  <a:srgbClr val="000000"/>
                </a:solidFill>
                <a:latin typeface="Plus Jakarta Sans SemiBold" pitchFamily="34" charset="0"/>
                <a:ea typeface="Plus Jakarta Sans SemiBold" pitchFamily="34" charset="-122"/>
                <a:cs typeface="Plus Jakarta Sans SemiBold" pitchFamily="34" charset="-120"/>
              </a:rPr>
              <a:t>09</a:t>
            </a:r>
            <a:endParaRPr lang="en-US" sz="15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668655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3500"/>
              </a:lnSpc>
              <a:buNone/>
            </a:pPr>
            <a:r>
              <a:rPr lang="en-US" sz="3300" b="1" dirty="0">
                <a:solidFill>
                  <a:srgbClr val="17A33E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Writing on GitHub: Markdown Mastery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457200" y="1285875"/>
            <a:ext cx="8229600" cy="2743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Master the basics of Markdown, including headings, lists, emphasis, and links, to create well-formatted and readable content on GitHub.</a:t>
            </a:r>
            <a:endParaRPr lang="en-US" sz="1400" dirty="0"/>
          </a:p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Use code blocks to display code snippets in a clear and readable format, enhancing the documentation and sharing of code examples.</a:t>
            </a:r>
            <a:endParaRPr lang="en-US" sz="1400" dirty="0"/>
          </a:p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Create tables to organize and present data in a structured manner, improving the readability and comprehension of complex information.</a:t>
            </a:r>
            <a:endParaRPr lang="en-US" sz="1400" dirty="0"/>
          </a:p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Embed images and create links to external resources to enhance your content and provide additional context for your readers.</a:t>
            </a:r>
            <a:endParaRPr lang="en-US" sz="1400" dirty="0"/>
          </a:p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Create task lists to track progress and manage tasks within issues and pull requests, improving project management and collaboration.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0" y="4629150"/>
            <a:ext cx="9144000" cy="0"/>
          </a:xfrm>
          <a:prstGeom prst="line">
            <a:avLst/>
          </a:prstGeom>
          <a:noFill/>
          <a:ln w="12700">
            <a:solidFill>
              <a:srgbClr val="A9A9A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457200" y="4732020"/>
            <a:ext cx="2743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500" dirty="0">
                <a:solidFill>
                  <a:srgbClr val="000000"/>
                </a:solidFill>
                <a:latin typeface="Plus Jakarta Sans SemiBold" pitchFamily="34" charset="0"/>
                <a:ea typeface="Plus Jakarta Sans SemiBold" pitchFamily="34" charset="-122"/>
                <a:cs typeface="Plus Jakarta Sans SemiBold" pitchFamily="34" charset="-120"/>
              </a:rPr>
              <a:t>10</a:t>
            </a:r>
            <a:endParaRPr lang="en-US" sz="15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668655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3500"/>
              </a:lnSpc>
              <a:buNone/>
            </a:pPr>
            <a:r>
              <a:rPr lang="en-US" sz="3300" b="1" dirty="0">
                <a:solidFill>
                  <a:srgbClr val="17A33E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Exploring Projects: Contributing to Open Source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457200" y="1285875"/>
            <a:ext cx="8229600" cy="2743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Discover open source projects on GitHub that align with your interests and skills, contributing to the broader developer community.</a:t>
            </a:r>
            <a:endParaRPr lang="en-US" sz="1400" dirty="0"/>
          </a:p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Familiarize yourself with the project's codebase, documentation, and contribution guidelines to ensure your contributions are valuable.</a:t>
            </a:r>
            <a:endParaRPr lang="en-US" sz="1400" dirty="0"/>
          </a:p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Contribute your changes through pull requests, addressing bugs, implementing new features, or improving documentation.</a:t>
            </a:r>
            <a:endParaRPr lang="en-US" sz="1400" dirty="0"/>
          </a:p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Adhere to the project's contribution guidelines, coding standards, and testing practices to ensure your contributions are accepted.</a:t>
            </a:r>
            <a:endParaRPr lang="en-US" sz="1400" dirty="0"/>
          </a:p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Engage respectfully with other contributors, providing constructive feedback and fostering a positive and collaborative environment.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0" y="4629150"/>
            <a:ext cx="9144000" cy="0"/>
          </a:xfrm>
          <a:prstGeom prst="line">
            <a:avLst/>
          </a:prstGeom>
          <a:noFill/>
          <a:ln w="12700">
            <a:solidFill>
              <a:srgbClr val="A9A9A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457200" y="4732020"/>
            <a:ext cx="2743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500" dirty="0">
                <a:solidFill>
                  <a:srgbClr val="000000"/>
                </a:solidFill>
                <a:latin typeface="Plus Jakarta Sans SemiBold" pitchFamily="34" charset="0"/>
                <a:ea typeface="Plus Jakarta Sans SemiBold" pitchFamily="34" charset="-122"/>
                <a:cs typeface="Plus Jakarta Sans SemiBold" pitchFamily="34" charset="-120"/>
              </a:rPr>
              <a:t>11</a:t>
            </a:r>
            <a:endParaRPr lang="en-US" sz="15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668655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3500"/>
              </a:lnSpc>
              <a:buNone/>
            </a:pPr>
            <a:r>
              <a:rPr lang="en-US" sz="3300" b="1" dirty="0">
                <a:solidFill>
                  <a:srgbClr val="17A33E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GitHub Advanced Security: Protecting Your Code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457200" y="1285875"/>
            <a:ext cx="8229600" cy="2743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Automatically scan your project's dependencies for known vulnerabilities, ensuring that your code is protected from security threats.</a:t>
            </a:r>
            <a:endParaRPr lang="en-US" sz="1400" dirty="0"/>
          </a:p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Detect inadvertently committed secrets, such as API keys and passwords, preventing unauthorized access to sensitive information.</a:t>
            </a:r>
            <a:endParaRPr lang="en-US" sz="1400" dirty="0"/>
          </a:p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Analyze your code for potential security vulnerabilities, identifying weaknesses and preventing exploits.</a:t>
            </a:r>
            <a:endParaRPr lang="en-US" sz="1400" dirty="0"/>
          </a:p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Define security policies to outline how vulnerabilities should be reported and addressed, ensuring a proactive security posture.</a:t>
            </a:r>
            <a:endParaRPr lang="en-US" sz="1400" dirty="0"/>
          </a:p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Enable GitHub Advanced Security to enhance the security of your projects, protecting your code and data from threats.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0" y="4629150"/>
            <a:ext cx="9144000" cy="0"/>
          </a:xfrm>
          <a:prstGeom prst="line">
            <a:avLst/>
          </a:prstGeom>
          <a:noFill/>
          <a:ln w="12700">
            <a:solidFill>
              <a:srgbClr val="A9A9A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457200" y="4732020"/>
            <a:ext cx="2743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500" dirty="0">
                <a:solidFill>
                  <a:srgbClr val="000000"/>
                </a:solidFill>
                <a:latin typeface="Plus Jakarta Sans SemiBold" pitchFamily="34" charset="0"/>
                <a:ea typeface="Plus Jakarta Sans SemiBold" pitchFamily="34" charset="-122"/>
                <a:cs typeface="Plus Jakarta Sans SemiBold" pitchFamily="34" charset="-120"/>
              </a:rPr>
              <a:t>12</a:t>
            </a:r>
            <a:endParaRPr lang="en-US" sz="15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668655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3500"/>
              </a:lnSpc>
              <a:buNone/>
            </a:pPr>
            <a:r>
              <a:rPr lang="en-US" sz="3300" b="1" dirty="0">
                <a:solidFill>
                  <a:srgbClr val="17A33E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GitHub Mobile: Code on the Go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457200" y="1285875"/>
            <a:ext cx="8229600" cy="2743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Stay connected to your projects and team members while on the go, receiving notifications and managing issues from your mobile device.</a:t>
            </a:r>
            <a:endParaRPr lang="en-US" sz="1400" dirty="0"/>
          </a:p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Review code changes, provide feedback, and approve pull requests directly from your mobile device, streamlining the code review process.</a:t>
            </a:r>
            <a:endParaRPr lang="en-US" sz="1400" dirty="0"/>
          </a:p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Create, comment on, and close issues from your mobile device, ensuring that problems are addressed promptly, even when you're away from your desk.</a:t>
            </a:r>
            <a:endParaRPr lang="en-US" sz="1400" dirty="0"/>
          </a:p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Browse repositories, view code, and contribute to projects from your mobile device, extending your development capabilities beyond your desktop.</a:t>
            </a:r>
            <a:endParaRPr lang="en-US" sz="1400" dirty="0"/>
          </a:p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Enhance your productivity by managing your projects and collaborating with your team from anywhere, anytime, using the GitHub Mobile app.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0" y="4629150"/>
            <a:ext cx="9144000" cy="0"/>
          </a:xfrm>
          <a:prstGeom prst="line">
            <a:avLst/>
          </a:prstGeom>
          <a:noFill/>
          <a:ln w="12700">
            <a:solidFill>
              <a:srgbClr val="A9A9A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457200" y="4732020"/>
            <a:ext cx="2743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500" dirty="0">
                <a:solidFill>
                  <a:srgbClr val="000000"/>
                </a:solidFill>
                <a:latin typeface="Plus Jakarta Sans SemiBold" pitchFamily="34" charset="0"/>
                <a:ea typeface="Plus Jakarta Sans SemiBold" pitchFamily="34" charset="-122"/>
                <a:cs typeface="Plus Jakarta Sans SemiBold" pitchFamily="34" charset="-120"/>
              </a:rPr>
              <a:t>13</a:t>
            </a:r>
            <a:endParaRPr lang="en-US" sz="15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668655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3500"/>
              </a:lnSpc>
              <a:buNone/>
            </a:pPr>
            <a:r>
              <a:rPr lang="en-US" sz="3300" b="1" dirty="0">
                <a:solidFill>
                  <a:srgbClr val="17A33E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GitHub Copilot: Your AI Pair Programmer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457200" y="1285875"/>
            <a:ext cx="8229600" cy="2743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Receive intelligent code suggestions and completions from GitHub Copilot, accelerating your coding process and reducing errors.</a:t>
            </a:r>
            <a:endParaRPr lang="en-US" sz="1400" dirty="0"/>
          </a:p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Generate code snippets, functions, and even entire blocks of code with GitHub Copilot, automating repetitive tasks and saving development time.</a:t>
            </a:r>
            <a:endParaRPr lang="en-US" sz="1400" dirty="0"/>
          </a:p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Get context-aware assistance from GitHub Copilot, providing suggestions and solutions based on your current code and project requirements.</a:t>
            </a:r>
            <a:endParaRPr lang="en-US" sz="1400" dirty="0"/>
          </a:p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Use GitHub Copilot as a learning tool to explore new programming languages, frameworks, and patterns, accelerating your learning and development.</a:t>
            </a:r>
            <a:endParaRPr lang="en-US" sz="1400" dirty="0"/>
          </a:p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Increase your productivity and efficiency with GitHub Copilot, empowering you to write code faster, smarter, and more effectively.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0" y="4629150"/>
            <a:ext cx="9144000" cy="0"/>
          </a:xfrm>
          <a:prstGeom prst="line">
            <a:avLst/>
          </a:prstGeom>
          <a:noFill/>
          <a:ln w="12700">
            <a:solidFill>
              <a:srgbClr val="A9A9A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457200" y="4732020"/>
            <a:ext cx="2743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500" dirty="0">
                <a:solidFill>
                  <a:srgbClr val="000000"/>
                </a:solidFill>
                <a:latin typeface="Plus Jakarta Sans SemiBold" pitchFamily="34" charset="0"/>
                <a:ea typeface="Plus Jakarta Sans SemiBold" pitchFamily="34" charset="-122"/>
                <a:cs typeface="Plus Jakarta Sans SemiBold" pitchFamily="34" charset="-120"/>
              </a:rPr>
              <a:t>14</a:t>
            </a:r>
            <a:endParaRPr lang="en-US" sz="15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668655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3500"/>
              </a:lnSpc>
              <a:buNone/>
            </a:pPr>
            <a:r>
              <a:rPr lang="en-US" sz="3300" b="1" dirty="0">
                <a:solidFill>
                  <a:srgbClr val="17A33E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Thank You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457200" y="1285875"/>
            <a:ext cx="8229600" cy="2743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Thank you for participating in this GitHub tutorial. We hope you found it informative and helpful in getting started with GitHub.</a:t>
            </a:r>
            <a:endParaRPr lang="en-US" sz="1400" dirty="0"/>
          </a:p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Continue exploring GitHub's vast features and capabilities to become a proficient collaborator and contributor in the open source community.</a:t>
            </a:r>
            <a:endParaRPr lang="en-US" sz="1400" dirty="0"/>
          </a:p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Engage with the GitHub community, share your knowledge, and collaborate with other developers to build amazing projects.</a:t>
            </a:r>
            <a:endParaRPr lang="en-US" sz="1400" dirty="0"/>
          </a:p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Embrace continuous learning and stay updated with the latest GitHub features and best practices to maximize your productivity and impact.</a:t>
            </a:r>
            <a:endParaRPr lang="en-US" sz="1400" dirty="0"/>
          </a:p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Wishing you success in your future coding endeavors and continued growth as a developer on the GitHub platform. Happy coding!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0" y="4629150"/>
            <a:ext cx="9144000" cy="0"/>
          </a:xfrm>
          <a:prstGeom prst="line">
            <a:avLst/>
          </a:prstGeom>
          <a:noFill/>
          <a:ln w="12700">
            <a:solidFill>
              <a:srgbClr val="A9A9A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457200" y="4732020"/>
            <a:ext cx="2743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500" dirty="0">
                <a:solidFill>
                  <a:srgbClr val="000000"/>
                </a:solidFill>
                <a:latin typeface="Plus Jakarta Sans SemiBold" pitchFamily="34" charset="0"/>
                <a:ea typeface="Plus Jakarta Sans SemiBold" pitchFamily="34" charset="-122"/>
                <a:cs typeface="Plus Jakarta Sans SemiBold" pitchFamily="34" charset="-120"/>
              </a:rPr>
              <a:t>15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62915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3200" b="1" dirty="0">
                <a:solidFill>
                  <a:srgbClr val="17A33E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Table of Contents</a:t>
            </a:r>
            <a:endParaRPr lang="en-US" sz="3200" dirty="0"/>
          </a:p>
        </p:txBody>
      </p:sp>
      <p:sp>
        <p:nvSpPr>
          <p:cNvPr id="4" name="Shape 1"/>
          <p:cNvSpPr/>
          <p:nvPr/>
        </p:nvSpPr>
        <p:spPr>
          <a:xfrm>
            <a:off x="731520" y="1285875"/>
            <a:ext cx="3474720" cy="514350"/>
          </a:xfrm>
          <a:prstGeom prst="roundRect">
            <a:avLst>
              <a:gd name="adj" fmla="val 88889"/>
            </a:avLst>
          </a:prstGeom>
          <a:solidFill>
            <a:srgbClr val="E8FFEF"/>
          </a:solidFill>
          <a:ln w="12700">
            <a:solidFill>
              <a:srgbClr val="17A33E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94360" y="1337310"/>
            <a:ext cx="411480" cy="411480"/>
          </a:xfrm>
          <a:prstGeom prst="ellipse">
            <a:avLst/>
          </a:prstGeom>
          <a:solidFill>
            <a:srgbClr val="FFFFFF"/>
          </a:solidFill>
          <a:ln w="50800">
            <a:solidFill>
              <a:srgbClr val="FFFFFF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40080" y="1388745"/>
            <a:ext cx="320040" cy="308610"/>
          </a:xfrm>
          <a:prstGeom prst="ellipse">
            <a:avLst/>
          </a:prstGeom>
          <a:solidFill>
            <a:srgbClr val="17A33E"/>
          </a:solidFill>
          <a:ln w="50800">
            <a:solidFill>
              <a:srgbClr val="17A33E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576072" y="1337310"/>
            <a:ext cx="457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FFFFFF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1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1097280" y="1337310"/>
            <a:ext cx="31089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4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Embark on Your GitHub Adventure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731520" y="2057400"/>
            <a:ext cx="3474720" cy="514350"/>
          </a:xfrm>
          <a:prstGeom prst="roundRect">
            <a:avLst>
              <a:gd name="adj" fmla="val 88889"/>
            </a:avLst>
          </a:prstGeom>
          <a:solidFill>
            <a:srgbClr val="E8FFEF"/>
          </a:solidFill>
          <a:ln w="12700">
            <a:solidFill>
              <a:srgbClr val="17A33E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94360" y="2108835"/>
            <a:ext cx="411480" cy="411480"/>
          </a:xfrm>
          <a:prstGeom prst="ellipse">
            <a:avLst/>
          </a:prstGeom>
          <a:solidFill>
            <a:srgbClr val="FFFFFF"/>
          </a:solidFill>
          <a:ln w="50800">
            <a:solidFill>
              <a:srgbClr val="FFFFFF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640080" y="2160270"/>
            <a:ext cx="320040" cy="308610"/>
          </a:xfrm>
          <a:prstGeom prst="ellipse">
            <a:avLst/>
          </a:prstGeom>
          <a:solidFill>
            <a:srgbClr val="17A33E"/>
          </a:solidFill>
          <a:ln w="50800">
            <a:solidFill>
              <a:srgbClr val="17A33E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576072" y="2108835"/>
            <a:ext cx="457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FFFFFF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2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1097280" y="2108835"/>
            <a:ext cx="31089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4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Repositories: The Heart of Your Project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731520" y="2828925"/>
            <a:ext cx="3474720" cy="514350"/>
          </a:xfrm>
          <a:prstGeom prst="roundRect">
            <a:avLst>
              <a:gd name="adj" fmla="val 88889"/>
            </a:avLst>
          </a:prstGeom>
          <a:solidFill>
            <a:srgbClr val="E8FFEF"/>
          </a:solidFill>
          <a:ln w="12700">
            <a:solidFill>
              <a:srgbClr val="17A33E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594360" y="2880360"/>
            <a:ext cx="411480" cy="411480"/>
          </a:xfrm>
          <a:prstGeom prst="ellipse">
            <a:avLst/>
          </a:prstGeom>
          <a:solidFill>
            <a:srgbClr val="FFFFFF"/>
          </a:solidFill>
          <a:ln w="50800">
            <a:solidFill>
              <a:srgbClr val="FFFFFF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640080" y="2931795"/>
            <a:ext cx="320040" cy="308610"/>
          </a:xfrm>
          <a:prstGeom prst="ellipse">
            <a:avLst/>
          </a:prstGeom>
          <a:solidFill>
            <a:srgbClr val="17A33E"/>
          </a:solidFill>
          <a:ln w="50800">
            <a:solidFill>
              <a:srgbClr val="17A33E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576072" y="2880360"/>
            <a:ext cx="457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FFFFFF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3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1097280" y="2880360"/>
            <a:ext cx="31089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4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Branches: Parallel Development</a:t>
            </a:r>
            <a:endParaRPr lang="en-US" sz="1400" dirty="0"/>
          </a:p>
        </p:txBody>
      </p:sp>
      <p:sp>
        <p:nvSpPr>
          <p:cNvPr id="19" name="Shape 16"/>
          <p:cNvSpPr/>
          <p:nvPr/>
        </p:nvSpPr>
        <p:spPr>
          <a:xfrm>
            <a:off x="731520" y="3600450"/>
            <a:ext cx="3474720" cy="514350"/>
          </a:xfrm>
          <a:prstGeom prst="roundRect">
            <a:avLst>
              <a:gd name="adj" fmla="val 88889"/>
            </a:avLst>
          </a:prstGeom>
          <a:solidFill>
            <a:srgbClr val="E8FFEF"/>
          </a:solidFill>
          <a:ln w="12700">
            <a:solidFill>
              <a:srgbClr val="17A33E"/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594360" y="3651885"/>
            <a:ext cx="411480" cy="411480"/>
          </a:xfrm>
          <a:prstGeom prst="ellipse">
            <a:avLst/>
          </a:prstGeom>
          <a:solidFill>
            <a:srgbClr val="FFFFFF"/>
          </a:solidFill>
          <a:ln w="50800">
            <a:solidFill>
              <a:srgbClr val="FFFFFF"/>
            </a:solidFill>
            <a:prstDash val="solid"/>
          </a:ln>
        </p:spPr>
      </p:sp>
      <p:sp>
        <p:nvSpPr>
          <p:cNvPr id="21" name="Shape 18"/>
          <p:cNvSpPr/>
          <p:nvPr/>
        </p:nvSpPr>
        <p:spPr>
          <a:xfrm>
            <a:off x="640080" y="3703320"/>
            <a:ext cx="320040" cy="308610"/>
          </a:xfrm>
          <a:prstGeom prst="ellipse">
            <a:avLst/>
          </a:prstGeom>
          <a:solidFill>
            <a:srgbClr val="17A33E"/>
          </a:solidFill>
          <a:ln w="50800">
            <a:solidFill>
              <a:srgbClr val="17A33E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576072" y="3651885"/>
            <a:ext cx="457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FFFFFF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4</a:t>
            </a:r>
            <a:endParaRPr lang="en-US" sz="1400" dirty="0"/>
          </a:p>
        </p:txBody>
      </p:sp>
      <p:sp>
        <p:nvSpPr>
          <p:cNvPr id="23" name="Text 20"/>
          <p:cNvSpPr/>
          <p:nvPr/>
        </p:nvSpPr>
        <p:spPr>
          <a:xfrm>
            <a:off x="1097280" y="3651885"/>
            <a:ext cx="31089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4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Commits: Saving Your Progress</a:t>
            </a:r>
            <a:endParaRPr lang="en-US" sz="1400" dirty="0"/>
          </a:p>
        </p:txBody>
      </p:sp>
      <p:sp>
        <p:nvSpPr>
          <p:cNvPr id="24" name="Shape 21"/>
          <p:cNvSpPr/>
          <p:nvPr/>
        </p:nvSpPr>
        <p:spPr>
          <a:xfrm>
            <a:off x="5029200" y="1285875"/>
            <a:ext cx="3474720" cy="514350"/>
          </a:xfrm>
          <a:prstGeom prst="roundRect">
            <a:avLst>
              <a:gd name="adj" fmla="val 88889"/>
            </a:avLst>
          </a:prstGeom>
          <a:solidFill>
            <a:srgbClr val="E8FFEF"/>
          </a:solidFill>
          <a:ln w="12700">
            <a:solidFill>
              <a:srgbClr val="17A33E"/>
            </a:solidFill>
            <a:prstDash val="solid"/>
          </a:ln>
        </p:spPr>
      </p:sp>
      <p:sp>
        <p:nvSpPr>
          <p:cNvPr id="25" name="Shape 22"/>
          <p:cNvSpPr/>
          <p:nvPr/>
        </p:nvSpPr>
        <p:spPr>
          <a:xfrm>
            <a:off x="4873752" y="1337310"/>
            <a:ext cx="411480" cy="411480"/>
          </a:xfrm>
          <a:prstGeom prst="ellipse">
            <a:avLst/>
          </a:prstGeom>
          <a:solidFill>
            <a:srgbClr val="FFFFFF"/>
          </a:solidFill>
          <a:ln w="50800">
            <a:solidFill>
              <a:srgbClr val="FFFFFF"/>
            </a:solidFill>
            <a:prstDash val="solid"/>
          </a:ln>
        </p:spPr>
      </p:sp>
      <p:sp>
        <p:nvSpPr>
          <p:cNvPr id="26" name="Shape 23"/>
          <p:cNvSpPr/>
          <p:nvPr/>
        </p:nvSpPr>
        <p:spPr>
          <a:xfrm>
            <a:off x="4937760" y="1388745"/>
            <a:ext cx="320040" cy="308610"/>
          </a:xfrm>
          <a:prstGeom prst="ellipse">
            <a:avLst/>
          </a:prstGeom>
          <a:solidFill>
            <a:srgbClr val="17A33E"/>
          </a:solidFill>
          <a:ln w="50800">
            <a:solidFill>
              <a:srgbClr val="17A33E"/>
            </a:solidFill>
            <a:prstDash val="solid"/>
          </a:ln>
        </p:spPr>
      </p:sp>
      <p:sp>
        <p:nvSpPr>
          <p:cNvPr id="27" name="Text 24"/>
          <p:cNvSpPr/>
          <p:nvPr/>
        </p:nvSpPr>
        <p:spPr>
          <a:xfrm>
            <a:off x="4892040" y="1337310"/>
            <a:ext cx="457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FFFFFF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5</a:t>
            </a:r>
            <a:endParaRPr lang="en-US" sz="1400" dirty="0"/>
          </a:p>
        </p:txBody>
      </p:sp>
      <p:sp>
        <p:nvSpPr>
          <p:cNvPr id="28" name="Text 25"/>
          <p:cNvSpPr/>
          <p:nvPr/>
        </p:nvSpPr>
        <p:spPr>
          <a:xfrm>
            <a:off x="5394960" y="1337310"/>
            <a:ext cx="31089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4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Pull Requests: Collaboration Central</a:t>
            </a:r>
            <a:endParaRPr lang="en-US" sz="1400" dirty="0"/>
          </a:p>
        </p:txBody>
      </p:sp>
      <p:sp>
        <p:nvSpPr>
          <p:cNvPr id="29" name="Shape 26"/>
          <p:cNvSpPr/>
          <p:nvPr/>
        </p:nvSpPr>
        <p:spPr>
          <a:xfrm>
            <a:off x="5029200" y="2057400"/>
            <a:ext cx="3474720" cy="514350"/>
          </a:xfrm>
          <a:prstGeom prst="roundRect">
            <a:avLst>
              <a:gd name="adj" fmla="val 88889"/>
            </a:avLst>
          </a:prstGeom>
          <a:solidFill>
            <a:srgbClr val="E8FFEF"/>
          </a:solidFill>
          <a:ln w="12700">
            <a:solidFill>
              <a:srgbClr val="17A33E"/>
            </a:solidFill>
            <a:prstDash val="solid"/>
          </a:ln>
        </p:spPr>
      </p:sp>
      <p:sp>
        <p:nvSpPr>
          <p:cNvPr id="30" name="Shape 27"/>
          <p:cNvSpPr/>
          <p:nvPr/>
        </p:nvSpPr>
        <p:spPr>
          <a:xfrm>
            <a:off x="4873752" y="2108835"/>
            <a:ext cx="411480" cy="411480"/>
          </a:xfrm>
          <a:prstGeom prst="ellipse">
            <a:avLst/>
          </a:prstGeom>
          <a:solidFill>
            <a:srgbClr val="FFFFFF"/>
          </a:solidFill>
          <a:ln w="50800">
            <a:solidFill>
              <a:srgbClr val="FFFFFF"/>
            </a:solidFill>
            <a:prstDash val="solid"/>
          </a:ln>
        </p:spPr>
      </p:sp>
      <p:sp>
        <p:nvSpPr>
          <p:cNvPr id="31" name="Shape 28"/>
          <p:cNvSpPr/>
          <p:nvPr/>
        </p:nvSpPr>
        <p:spPr>
          <a:xfrm>
            <a:off x="4937760" y="2160270"/>
            <a:ext cx="320040" cy="308610"/>
          </a:xfrm>
          <a:prstGeom prst="ellipse">
            <a:avLst/>
          </a:prstGeom>
          <a:solidFill>
            <a:srgbClr val="17A33E"/>
          </a:solidFill>
          <a:ln w="50800">
            <a:solidFill>
              <a:srgbClr val="17A33E"/>
            </a:solidFill>
            <a:prstDash val="solid"/>
          </a:ln>
        </p:spPr>
      </p:sp>
      <p:sp>
        <p:nvSpPr>
          <p:cNvPr id="32" name="Text 29"/>
          <p:cNvSpPr/>
          <p:nvPr/>
        </p:nvSpPr>
        <p:spPr>
          <a:xfrm>
            <a:off x="4892040" y="2108835"/>
            <a:ext cx="457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FFFFFF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6</a:t>
            </a:r>
            <a:endParaRPr lang="en-US" sz="1400" dirty="0"/>
          </a:p>
        </p:txBody>
      </p:sp>
      <p:sp>
        <p:nvSpPr>
          <p:cNvPr id="33" name="Text 30"/>
          <p:cNvSpPr/>
          <p:nvPr/>
        </p:nvSpPr>
        <p:spPr>
          <a:xfrm>
            <a:off x="5394960" y="2108835"/>
            <a:ext cx="31089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4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GitHub Flow: A Streamlined Workflow</a:t>
            </a:r>
            <a:endParaRPr lang="en-US" sz="1400" dirty="0"/>
          </a:p>
        </p:txBody>
      </p:sp>
      <p:sp>
        <p:nvSpPr>
          <p:cNvPr id="34" name="Shape 31"/>
          <p:cNvSpPr/>
          <p:nvPr/>
        </p:nvSpPr>
        <p:spPr>
          <a:xfrm>
            <a:off x="5029200" y="2828925"/>
            <a:ext cx="3474720" cy="514350"/>
          </a:xfrm>
          <a:prstGeom prst="roundRect">
            <a:avLst>
              <a:gd name="adj" fmla="val 88889"/>
            </a:avLst>
          </a:prstGeom>
          <a:solidFill>
            <a:srgbClr val="E8FFEF"/>
          </a:solidFill>
          <a:ln w="12700">
            <a:solidFill>
              <a:srgbClr val="17A33E"/>
            </a:solidFill>
            <a:prstDash val="solid"/>
          </a:ln>
        </p:spPr>
      </p:sp>
      <p:sp>
        <p:nvSpPr>
          <p:cNvPr id="35" name="Shape 32"/>
          <p:cNvSpPr/>
          <p:nvPr/>
        </p:nvSpPr>
        <p:spPr>
          <a:xfrm>
            <a:off x="4873752" y="2880360"/>
            <a:ext cx="411480" cy="411480"/>
          </a:xfrm>
          <a:prstGeom prst="ellipse">
            <a:avLst/>
          </a:prstGeom>
          <a:solidFill>
            <a:srgbClr val="FFFFFF"/>
          </a:solidFill>
          <a:ln w="50800">
            <a:solidFill>
              <a:srgbClr val="FFFFFF"/>
            </a:solidFill>
            <a:prstDash val="solid"/>
          </a:ln>
        </p:spPr>
      </p:sp>
      <p:sp>
        <p:nvSpPr>
          <p:cNvPr id="36" name="Shape 33"/>
          <p:cNvSpPr/>
          <p:nvPr/>
        </p:nvSpPr>
        <p:spPr>
          <a:xfrm>
            <a:off x="4937760" y="2931795"/>
            <a:ext cx="320040" cy="308610"/>
          </a:xfrm>
          <a:prstGeom prst="ellipse">
            <a:avLst/>
          </a:prstGeom>
          <a:solidFill>
            <a:srgbClr val="17A33E"/>
          </a:solidFill>
          <a:ln w="50800">
            <a:solidFill>
              <a:srgbClr val="17A33E"/>
            </a:solidFill>
            <a:prstDash val="solid"/>
          </a:ln>
        </p:spPr>
      </p:sp>
      <p:sp>
        <p:nvSpPr>
          <p:cNvPr id="37" name="Text 34"/>
          <p:cNvSpPr/>
          <p:nvPr/>
        </p:nvSpPr>
        <p:spPr>
          <a:xfrm>
            <a:off x="4892040" y="2880360"/>
            <a:ext cx="457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FFFFFF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7</a:t>
            </a:r>
            <a:endParaRPr lang="en-US" sz="1400" dirty="0"/>
          </a:p>
        </p:txBody>
      </p:sp>
      <p:sp>
        <p:nvSpPr>
          <p:cNvPr id="38" name="Text 35"/>
          <p:cNvSpPr/>
          <p:nvPr/>
        </p:nvSpPr>
        <p:spPr>
          <a:xfrm>
            <a:off x="5394960" y="2880360"/>
            <a:ext cx="31089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4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Connecting to GitHub: SSH vs. HTTPS</a:t>
            </a:r>
            <a:endParaRPr lang="en-US" sz="1400" dirty="0"/>
          </a:p>
        </p:txBody>
      </p:sp>
      <p:sp>
        <p:nvSpPr>
          <p:cNvPr id="39" name="Shape 36"/>
          <p:cNvSpPr/>
          <p:nvPr/>
        </p:nvSpPr>
        <p:spPr>
          <a:xfrm>
            <a:off x="5029200" y="3600450"/>
            <a:ext cx="3474720" cy="514350"/>
          </a:xfrm>
          <a:prstGeom prst="roundRect">
            <a:avLst>
              <a:gd name="adj" fmla="val 88889"/>
            </a:avLst>
          </a:prstGeom>
          <a:solidFill>
            <a:srgbClr val="E8FFEF"/>
          </a:solidFill>
          <a:ln w="12700">
            <a:solidFill>
              <a:srgbClr val="17A33E"/>
            </a:solidFill>
            <a:prstDash val="solid"/>
          </a:ln>
        </p:spPr>
      </p:sp>
      <p:sp>
        <p:nvSpPr>
          <p:cNvPr id="40" name="Shape 37"/>
          <p:cNvSpPr/>
          <p:nvPr/>
        </p:nvSpPr>
        <p:spPr>
          <a:xfrm>
            <a:off x="4873752" y="3651885"/>
            <a:ext cx="411480" cy="411480"/>
          </a:xfrm>
          <a:prstGeom prst="ellipse">
            <a:avLst/>
          </a:prstGeom>
          <a:solidFill>
            <a:srgbClr val="FFFFFF"/>
          </a:solidFill>
          <a:ln w="50800">
            <a:solidFill>
              <a:srgbClr val="FFFFFF"/>
            </a:solidFill>
            <a:prstDash val="solid"/>
          </a:ln>
        </p:spPr>
      </p:sp>
      <p:sp>
        <p:nvSpPr>
          <p:cNvPr id="41" name="Shape 38"/>
          <p:cNvSpPr/>
          <p:nvPr/>
        </p:nvSpPr>
        <p:spPr>
          <a:xfrm>
            <a:off x="4937760" y="3703320"/>
            <a:ext cx="320040" cy="308610"/>
          </a:xfrm>
          <a:prstGeom prst="ellipse">
            <a:avLst/>
          </a:prstGeom>
          <a:solidFill>
            <a:srgbClr val="17A33E"/>
          </a:solidFill>
          <a:ln w="50800">
            <a:solidFill>
              <a:srgbClr val="17A33E"/>
            </a:solidFill>
            <a:prstDash val="solid"/>
          </a:ln>
        </p:spPr>
      </p:sp>
      <p:sp>
        <p:nvSpPr>
          <p:cNvPr id="42" name="Text 39"/>
          <p:cNvSpPr/>
          <p:nvPr/>
        </p:nvSpPr>
        <p:spPr>
          <a:xfrm>
            <a:off x="4892040" y="3651885"/>
            <a:ext cx="457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FFFFFF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8</a:t>
            </a:r>
            <a:endParaRPr lang="en-US" sz="1400" dirty="0"/>
          </a:p>
        </p:txBody>
      </p:sp>
      <p:sp>
        <p:nvSpPr>
          <p:cNvPr id="43" name="Text 40"/>
          <p:cNvSpPr/>
          <p:nvPr/>
        </p:nvSpPr>
        <p:spPr>
          <a:xfrm>
            <a:off x="5394960" y="3651885"/>
            <a:ext cx="31089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4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Communicating on GitHub: Issues and Discussions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31520" y="1285875"/>
            <a:ext cx="3474720" cy="514350"/>
          </a:xfrm>
          <a:prstGeom prst="roundRect">
            <a:avLst>
              <a:gd name="adj" fmla="val 88889"/>
            </a:avLst>
          </a:prstGeom>
          <a:solidFill>
            <a:srgbClr val="E8FFEF"/>
          </a:solidFill>
          <a:ln w="12700">
            <a:solidFill>
              <a:srgbClr val="17A33E"/>
            </a:solidFill>
            <a:prstDash val="solid"/>
          </a:ln>
        </p:spPr>
      </p:sp>
      <p:sp>
        <p:nvSpPr>
          <p:cNvPr id="4" name="Shape 1"/>
          <p:cNvSpPr/>
          <p:nvPr/>
        </p:nvSpPr>
        <p:spPr>
          <a:xfrm>
            <a:off x="594360" y="1337310"/>
            <a:ext cx="411480" cy="411480"/>
          </a:xfrm>
          <a:prstGeom prst="ellipse">
            <a:avLst/>
          </a:prstGeom>
          <a:solidFill>
            <a:srgbClr val="FFFFFF"/>
          </a:solidFill>
          <a:ln w="50800">
            <a:solidFill>
              <a:srgbClr val="FFFFF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40080" y="1388745"/>
            <a:ext cx="320040" cy="308610"/>
          </a:xfrm>
          <a:prstGeom prst="ellipse">
            <a:avLst/>
          </a:prstGeom>
          <a:solidFill>
            <a:srgbClr val="17A33E"/>
          </a:solidFill>
          <a:ln w="50800">
            <a:solidFill>
              <a:srgbClr val="17A33E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576072" y="1337310"/>
            <a:ext cx="457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FFFFFF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9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1097280" y="1337310"/>
            <a:ext cx="31089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4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Git Basics: Setting Up Your Environment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731520" y="2057400"/>
            <a:ext cx="3474720" cy="514350"/>
          </a:xfrm>
          <a:prstGeom prst="roundRect">
            <a:avLst>
              <a:gd name="adj" fmla="val 88889"/>
            </a:avLst>
          </a:prstGeom>
          <a:solidFill>
            <a:srgbClr val="E8FFEF"/>
          </a:solidFill>
          <a:ln w="12700">
            <a:solidFill>
              <a:srgbClr val="17A33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94360" y="2108835"/>
            <a:ext cx="411480" cy="411480"/>
          </a:xfrm>
          <a:prstGeom prst="ellipse">
            <a:avLst/>
          </a:prstGeom>
          <a:solidFill>
            <a:srgbClr val="FFFFFF"/>
          </a:solidFill>
          <a:ln w="50800">
            <a:solidFill>
              <a:srgbClr val="FFFFFF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40080" y="2160270"/>
            <a:ext cx="320040" cy="308610"/>
          </a:xfrm>
          <a:prstGeom prst="ellipse">
            <a:avLst/>
          </a:prstGeom>
          <a:solidFill>
            <a:srgbClr val="17A33E"/>
          </a:solidFill>
          <a:ln w="50800">
            <a:solidFill>
              <a:srgbClr val="17A33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76072" y="2108835"/>
            <a:ext cx="457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FFFFFF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10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1097280" y="2108835"/>
            <a:ext cx="31089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4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Writing on GitHub: Markdown Mastery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731520" y="2828925"/>
            <a:ext cx="3474720" cy="514350"/>
          </a:xfrm>
          <a:prstGeom prst="roundRect">
            <a:avLst>
              <a:gd name="adj" fmla="val 88889"/>
            </a:avLst>
          </a:prstGeom>
          <a:solidFill>
            <a:srgbClr val="E8FFEF"/>
          </a:solidFill>
          <a:ln w="12700">
            <a:solidFill>
              <a:srgbClr val="17A33E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594360" y="2880360"/>
            <a:ext cx="411480" cy="411480"/>
          </a:xfrm>
          <a:prstGeom prst="ellipse">
            <a:avLst/>
          </a:prstGeom>
          <a:solidFill>
            <a:srgbClr val="FFFFFF"/>
          </a:solidFill>
          <a:ln w="50800">
            <a:solidFill>
              <a:srgbClr val="FFFFFF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640080" y="2931795"/>
            <a:ext cx="320040" cy="308610"/>
          </a:xfrm>
          <a:prstGeom prst="ellipse">
            <a:avLst/>
          </a:prstGeom>
          <a:solidFill>
            <a:srgbClr val="17A33E"/>
          </a:solidFill>
          <a:ln w="50800">
            <a:solidFill>
              <a:srgbClr val="17A33E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576072" y="2880360"/>
            <a:ext cx="457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FFFFFF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11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1097280" y="2880360"/>
            <a:ext cx="31089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4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Exploring Projects: Contributing to Open Source</a:t>
            </a:r>
            <a:endParaRPr lang="en-US" sz="1400" dirty="0"/>
          </a:p>
        </p:txBody>
      </p:sp>
      <p:sp>
        <p:nvSpPr>
          <p:cNvPr id="18" name="Shape 15"/>
          <p:cNvSpPr/>
          <p:nvPr/>
        </p:nvSpPr>
        <p:spPr>
          <a:xfrm>
            <a:off x="731520" y="3600450"/>
            <a:ext cx="3474720" cy="514350"/>
          </a:xfrm>
          <a:prstGeom prst="roundRect">
            <a:avLst>
              <a:gd name="adj" fmla="val 88889"/>
            </a:avLst>
          </a:prstGeom>
          <a:solidFill>
            <a:srgbClr val="E8FFEF"/>
          </a:solidFill>
          <a:ln w="12700">
            <a:solidFill>
              <a:srgbClr val="17A33E"/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594360" y="3651885"/>
            <a:ext cx="411480" cy="411480"/>
          </a:xfrm>
          <a:prstGeom prst="ellipse">
            <a:avLst/>
          </a:prstGeom>
          <a:solidFill>
            <a:srgbClr val="FFFFFF"/>
          </a:solidFill>
          <a:ln w="50800">
            <a:solidFill>
              <a:srgbClr val="FFFFFF"/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640080" y="3703320"/>
            <a:ext cx="320040" cy="308610"/>
          </a:xfrm>
          <a:prstGeom prst="ellipse">
            <a:avLst/>
          </a:prstGeom>
          <a:solidFill>
            <a:srgbClr val="17A33E"/>
          </a:solidFill>
          <a:ln w="50800">
            <a:solidFill>
              <a:srgbClr val="17A33E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576072" y="3651885"/>
            <a:ext cx="457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FFFFFF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12</a:t>
            </a:r>
            <a:endParaRPr lang="en-US" sz="1400" dirty="0"/>
          </a:p>
        </p:txBody>
      </p:sp>
      <p:sp>
        <p:nvSpPr>
          <p:cNvPr id="22" name="Text 19"/>
          <p:cNvSpPr/>
          <p:nvPr/>
        </p:nvSpPr>
        <p:spPr>
          <a:xfrm>
            <a:off x="1097280" y="3651885"/>
            <a:ext cx="31089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4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GitHub Advanced Security: Protecting Your Code</a:t>
            </a:r>
            <a:endParaRPr lang="en-US" sz="1400" dirty="0"/>
          </a:p>
        </p:txBody>
      </p:sp>
      <p:sp>
        <p:nvSpPr>
          <p:cNvPr id="23" name="Shape 20"/>
          <p:cNvSpPr/>
          <p:nvPr/>
        </p:nvSpPr>
        <p:spPr>
          <a:xfrm>
            <a:off x="5029200" y="1285875"/>
            <a:ext cx="3474720" cy="514350"/>
          </a:xfrm>
          <a:prstGeom prst="roundRect">
            <a:avLst>
              <a:gd name="adj" fmla="val 88889"/>
            </a:avLst>
          </a:prstGeom>
          <a:solidFill>
            <a:srgbClr val="E8FFEF"/>
          </a:solidFill>
          <a:ln w="12700">
            <a:solidFill>
              <a:srgbClr val="17A33E"/>
            </a:solidFill>
            <a:prstDash val="solid"/>
          </a:ln>
        </p:spPr>
      </p:sp>
      <p:sp>
        <p:nvSpPr>
          <p:cNvPr id="24" name="Shape 21"/>
          <p:cNvSpPr/>
          <p:nvPr/>
        </p:nvSpPr>
        <p:spPr>
          <a:xfrm>
            <a:off x="4873752" y="1337310"/>
            <a:ext cx="411480" cy="411480"/>
          </a:xfrm>
          <a:prstGeom prst="ellipse">
            <a:avLst/>
          </a:prstGeom>
          <a:solidFill>
            <a:srgbClr val="FFFFFF"/>
          </a:solidFill>
          <a:ln w="50800">
            <a:solidFill>
              <a:srgbClr val="FFFFFF"/>
            </a:solidFill>
            <a:prstDash val="solid"/>
          </a:ln>
        </p:spPr>
      </p:sp>
      <p:sp>
        <p:nvSpPr>
          <p:cNvPr id="25" name="Shape 22"/>
          <p:cNvSpPr/>
          <p:nvPr/>
        </p:nvSpPr>
        <p:spPr>
          <a:xfrm>
            <a:off x="4937760" y="1388745"/>
            <a:ext cx="320040" cy="308610"/>
          </a:xfrm>
          <a:prstGeom prst="ellipse">
            <a:avLst/>
          </a:prstGeom>
          <a:solidFill>
            <a:srgbClr val="17A33E"/>
          </a:solidFill>
          <a:ln w="50800">
            <a:solidFill>
              <a:srgbClr val="17A33E"/>
            </a:solidFill>
            <a:prstDash val="solid"/>
          </a:ln>
        </p:spPr>
      </p:sp>
      <p:sp>
        <p:nvSpPr>
          <p:cNvPr id="26" name="Text 23"/>
          <p:cNvSpPr/>
          <p:nvPr/>
        </p:nvSpPr>
        <p:spPr>
          <a:xfrm>
            <a:off x="4892040" y="1337310"/>
            <a:ext cx="457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FFFFFF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13</a:t>
            </a:r>
            <a:endParaRPr lang="en-US" sz="1400" dirty="0"/>
          </a:p>
        </p:txBody>
      </p:sp>
      <p:sp>
        <p:nvSpPr>
          <p:cNvPr id="27" name="Text 24"/>
          <p:cNvSpPr/>
          <p:nvPr/>
        </p:nvSpPr>
        <p:spPr>
          <a:xfrm>
            <a:off x="5394960" y="1337310"/>
            <a:ext cx="31089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4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GitHub Mobile: Code on the Go</a:t>
            </a:r>
            <a:endParaRPr lang="en-US" sz="1400" dirty="0"/>
          </a:p>
        </p:txBody>
      </p:sp>
      <p:sp>
        <p:nvSpPr>
          <p:cNvPr id="28" name="Shape 25"/>
          <p:cNvSpPr/>
          <p:nvPr/>
        </p:nvSpPr>
        <p:spPr>
          <a:xfrm>
            <a:off x="5029200" y="2057400"/>
            <a:ext cx="3474720" cy="514350"/>
          </a:xfrm>
          <a:prstGeom prst="roundRect">
            <a:avLst>
              <a:gd name="adj" fmla="val 88889"/>
            </a:avLst>
          </a:prstGeom>
          <a:solidFill>
            <a:srgbClr val="E8FFEF"/>
          </a:solidFill>
          <a:ln w="12700">
            <a:solidFill>
              <a:srgbClr val="17A33E"/>
            </a:solidFill>
            <a:prstDash val="solid"/>
          </a:ln>
        </p:spPr>
      </p:sp>
      <p:sp>
        <p:nvSpPr>
          <p:cNvPr id="29" name="Shape 26"/>
          <p:cNvSpPr/>
          <p:nvPr/>
        </p:nvSpPr>
        <p:spPr>
          <a:xfrm>
            <a:off x="4873752" y="2108835"/>
            <a:ext cx="411480" cy="411480"/>
          </a:xfrm>
          <a:prstGeom prst="ellipse">
            <a:avLst/>
          </a:prstGeom>
          <a:solidFill>
            <a:srgbClr val="FFFFFF"/>
          </a:solidFill>
          <a:ln w="50800">
            <a:solidFill>
              <a:srgbClr val="FFFFFF"/>
            </a:solidFill>
            <a:prstDash val="solid"/>
          </a:ln>
        </p:spPr>
      </p:sp>
      <p:sp>
        <p:nvSpPr>
          <p:cNvPr id="30" name="Shape 27"/>
          <p:cNvSpPr/>
          <p:nvPr/>
        </p:nvSpPr>
        <p:spPr>
          <a:xfrm>
            <a:off x="4937760" y="2160270"/>
            <a:ext cx="320040" cy="308610"/>
          </a:xfrm>
          <a:prstGeom prst="ellipse">
            <a:avLst/>
          </a:prstGeom>
          <a:solidFill>
            <a:srgbClr val="17A33E"/>
          </a:solidFill>
          <a:ln w="50800">
            <a:solidFill>
              <a:srgbClr val="17A33E"/>
            </a:solidFill>
            <a:prstDash val="solid"/>
          </a:ln>
        </p:spPr>
      </p:sp>
      <p:sp>
        <p:nvSpPr>
          <p:cNvPr id="31" name="Text 28"/>
          <p:cNvSpPr/>
          <p:nvPr/>
        </p:nvSpPr>
        <p:spPr>
          <a:xfrm>
            <a:off x="4892040" y="2108835"/>
            <a:ext cx="457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FFFFFF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14</a:t>
            </a:r>
            <a:endParaRPr lang="en-US" sz="1400" dirty="0"/>
          </a:p>
        </p:txBody>
      </p:sp>
      <p:sp>
        <p:nvSpPr>
          <p:cNvPr id="32" name="Text 29"/>
          <p:cNvSpPr/>
          <p:nvPr/>
        </p:nvSpPr>
        <p:spPr>
          <a:xfrm>
            <a:off x="5394960" y="2108835"/>
            <a:ext cx="31089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4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GitHub Copilot: Your AI Pair Programmer</a:t>
            </a:r>
            <a:endParaRPr lang="en-US" sz="1400" dirty="0"/>
          </a:p>
        </p:txBody>
      </p:sp>
      <p:sp>
        <p:nvSpPr>
          <p:cNvPr id="33" name="Shape 30"/>
          <p:cNvSpPr/>
          <p:nvPr/>
        </p:nvSpPr>
        <p:spPr>
          <a:xfrm>
            <a:off x="5029200" y="2828925"/>
            <a:ext cx="3474720" cy="514350"/>
          </a:xfrm>
          <a:prstGeom prst="roundRect">
            <a:avLst>
              <a:gd name="adj" fmla="val 88889"/>
            </a:avLst>
          </a:prstGeom>
          <a:solidFill>
            <a:srgbClr val="E8FFEF"/>
          </a:solidFill>
          <a:ln w="12700">
            <a:solidFill>
              <a:srgbClr val="17A33E"/>
            </a:solidFill>
            <a:prstDash val="solid"/>
          </a:ln>
        </p:spPr>
      </p:sp>
      <p:sp>
        <p:nvSpPr>
          <p:cNvPr id="34" name="Shape 31"/>
          <p:cNvSpPr/>
          <p:nvPr/>
        </p:nvSpPr>
        <p:spPr>
          <a:xfrm>
            <a:off x="4873752" y="2880360"/>
            <a:ext cx="411480" cy="411480"/>
          </a:xfrm>
          <a:prstGeom prst="ellipse">
            <a:avLst/>
          </a:prstGeom>
          <a:solidFill>
            <a:srgbClr val="FFFFFF"/>
          </a:solidFill>
          <a:ln w="50800">
            <a:solidFill>
              <a:srgbClr val="FFFFFF"/>
            </a:solidFill>
            <a:prstDash val="solid"/>
          </a:ln>
        </p:spPr>
      </p:sp>
      <p:sp>
        <p:nvSpPr>
          <p:cNvPr id="35" name="Shape 32"/>
          <p:cNvSpPr/>
          <p:nvPr/>
        </p:nvSpPr>
        <p:spPr>
          <a:xfrm>
            <a:off x="4937760" y="2931795"/>
            <a:ext cx="320040" cy="308610"/>
          </a:xfrm>
          <a:prstGeom prst="ellipse">
            <a:avLst/>
          </a:prstGeom>
          <a:solidFill>
            <a:srgbClr val="17A33E"/>
          </a:solidFill>
          <a:ln w="50800">
            <a:solidFill>
              <a:srgbClr val="17A33E"/>
            </a:solidFill>
            <a:prstDash val="solid"/>
          </a:ln>
        </p:spPr>
      </p:sp>
      <p:sp>
        <p:nvSpPr>
          <p:cNvPr id="36" name="Text 33"/>
          <p:cNvSpPr/>
          <p:nvPr/>
        </p:nvSpPr>
        <p:spPr>
          <a:xfrm>
            <a:off x="4892040" y="2880360"/>
            <a:ext cx="457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FFFFFF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15</a:t>
            </a:r>
            <a:endParaRPr lang="en-US" sz="1400" dirty="0"/>
          </a:p>
        </p:txBody>
      </p:sp>
      <p:sp>
        <p:nvSpPr>
          <p:cNvPr id="37" name="Text 34"/>
          <p:cNvSpPr/>
          <p:nvPr/>
        </p:nvSpPr>
        <p:spPr>
          <a:xfrm>
            <a:off x="5394960" y="2880360"/>
            <a:ext cx="31089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4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Thank You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668655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3500"/>
              </a:lnSpc>
              <a:buNone/>
            </a:pPr>
            <a:r>
              <a:rPr lang="en-US" sz="3300" b="1" dirty="0">
                <a:solidFill>
                  <a:srgbClr val="17A33E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Embark on Your GitHub Adventure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457200" y="1285875"/>
            <a:ext cx="8229600" cy="2743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GitHub serves as a collaborative platform for version control, enabling developers to efficiently manage and track changes to their code while fostering teamwork.</a:t>
            </a:r>
            <a:endParaRPr lang="en-US" sz="1400" dirty="0"/>
          </a:p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GitHub streamlines collaboration, manages code versions, and simplifies project management, making it essential for efficient software development workflows.</a:t>
            </a:r>
            <a:endParaRPr lang="en-US" sz="1400" dirty="0"/>
          </a:p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GitHub revolves around repositories, branches, commits, and pull requests, which facilitate organized code management and collaborative development practices.</a:t>
            </a:r>
            <a:endParaRPr lang="en-US" sz="1400" dirty="0"/>
          </a:p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Initiate your GitHub journey by creating an account, granting access to its collaborative features and a vast community of developers.</a:t>
            </a:r>
            <a:endParaRPr lang="en-US" sz="1400" dirty="0"/>
          </a:p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Start with a 'Hello World' repository to grasp the basics of GitHub, including creating, modifying, and sharing code collaboratively.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0" y="4629150"/>
            <a:ext cx="9144000" cy="0"/>
          </a:xfrm>
          <a:prstGeom prst="line">
            <a:avLst/>
          </a:prstGeom>
          <a:noFill/>
          <a:ln w="12700">
            <a:solidFill>
              <a:srgbClr val="A9A9A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457200" y="4732020"/>
            <a:ext cx="2743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500" dirty="0">
                <a:solidFill>
                  <a:srgbClr val="000000"/>
                </a:solidFill>
                <a:latin typeface="Plus Jakarta Sans SemiBold" pitchFamily="34" charset="0"/>
                <a:ea typeface="Plus Jakarta Sans SemiBold" pitchFamily="34" charset="-122"/>
                <a:cs typeface="Plus Jakarta Sans SemiBold" pitchFamily="34" charset="-120"/>
              </a:rPr>
              <a:t>01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668655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3500"/>
              </a:lnSpc>
              <a:buNone/>
            </a:pPr>
            <a:r>
              <a:rPr lang="en-US" sz="3300" b="1" dirty="0">
                <a:solidFill>
                  <a:srgbClr val="17A33E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Repositories: The Heart of Your Project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457200" y="1285875"/>
            <a:ext cx="8229600" cy="2743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A repository acts as a central storage location for your project's files, allowing you to manage and track changes efficiently.</a:t>
            </a:r>
            <a:endParaRPr lang="en-US" sz="1400" dirty="0"/>
          </a:p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Starting your repository with a README file provides an overview of your project, its purpose, and how to contribute.</a:t>
            </a:r>
            <a:endParaRPr lang="en-US" sz="1400" dirty="0"/>
          </a:p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Choose between public and private repositories to control who can view and contribute to your project's codebase.</a:t>
            </a:r>
            <a:endParaRPr lang="en-US" sz="1400" dirty="0"/>
          </a:p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Cloning allows you to create a local copy of a repository, enabling you to work on the code offline and synchronize changes later.</a:t>
            </a:r>
            <a:endParaRPr lang="en-US" sz="1400" dirty="0"/>
          </a:p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Customize your repository settings, including branch protection rules and collaboration permissions, to tailor it to your project's needs.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0" y="4629150"/>
            <a:ext cx="9144000" cy="0"/>
          </a:xfrm>
          <a:prstGeom prst="line">
            <a:avLst/>
          </a:prstGeom>
          <a:noFill/>
          <a:ln w="12700">
            <a:solidFill>
              <a:srgbClr val="A9A9A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457200" y="4732020"/>
            <a:ext cx="2743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500" dirty="0">
                <a:solidFill>
                  <a:srgbClr val="000000"/>
                </a:solidFill>
                <a:latin typeface="Plus Jakarta Sans SemiBold" pitchFamily="34" charset="0"/>
                <a:ea typeface="Plus Jakarta Sans SemiBold" pitchFamily="34" charset="-122"/>
                <a:cs typeface="Plus Jakarta Sans SemiBold" pitchFamily="34" charset="-120"/>
              </a:rPr>
              <a:t>02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668655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3500"/>
              </a:lnSpc>
              <a:buNone/>
            </a:pPr>
            <a:r>
              <a:rPr lang="en-US" sz="3300" b="1" dirty="0">
                <a:solidFill>
                  <a:srgbClr val="17A33E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Branches: Parallel Development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457200" y="1285875"/>
            <a:ext cx="8229600" cy="2743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Branching allows developers to work on separate features or bug fixes without affecting the main codebase, promoting parallel development.</a:t>
            </a:r>
            <a:endParaRPr lang="en-US" sz="1400" dirty="0"/>
          </a:p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Create a new branch to isolate your changes, ensuring that your experimental code doesn't disrupt the stability of the main branch.</a:t>
            </a:r>
            <a:endParaRPr lang="en-US" sz="1400" dirty="0"/>
          </a:p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Develop and test your code within the isolated environment of a branch, enabling experimentation and reducing the risk of introducing errors.</a:t>
            </a:r>
            <a:endParaRPr lang="en-US" sz="1400" dirty="0"/>
          </a:p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Seamlessly switch between branches to work on different features or bug fixes, maintaining an organized and focused development workflow.</a:t>
            </a:r>
            <a:endParaRPr lang="en-US" sz="1400" dirty="0"/>
          </a:p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Establish clear naming conventions for your branches to improve organization and communication within your development team.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0" y="4629150"/>
            <a:ext cx="9144000" cy="0"/>
          </a:xfrm>
          <a:prstGeom prst="line">
            <a:avLst/>
          </a:prstGeom>
          <a:noFill/>
          <a:ln w="12700">
            <a:solidFill>
              <a:srgbClr val="A9A9A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457200" y="4732020"/>
            <a:ext cx="2743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500" dirty="0">
                <a:solidFill>
                  <a:srgbClr val="000000"/>
                </a:solidFill>
                <a:latin typeface="Plus Jakarta Sans SemiBold" pitchFamily="34" charset="0"/>
                <a:ea typeface="Plus Jakarta Sans SemiBold" pitchFamily="34" charset="-122"/>
                <a:cs typeface="Plus Jakarta Sans SemiBold" pitchFamily="34" charset="-120"/>
              </a:rPr>
              <a:t>03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668655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3500"/>
              </a:lnSpc>
              <a:buNone/>
            </a:pPr>
            <a:r>
              <a:rPr lang="en-US" sz="3300" b="1" dirty="0">
                <a:solidFill>
                  <a:srgbClr val="17A33E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Commits: Saving Your Progress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457200" y="1285875"/>
            <a:ext cx="8229600" cy="2743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A commit represents a snapshot of your changes at a specific point in time, allowing you to track and revert to previous states of your code.</a:t>
            </a:r>
            <a:endParaRPr lang="en-US" sz="1400" dirty="0"/>
          </a:p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Staging prepares your modified files for inclusion in the next commit, giving you control over which changes are saved together.</a:t>
            </a:r>
            <a:endParaRPr lang="en-US" sz="1400" dirty="0"/>
          </a:p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Compose clear and concise commit messages to document the purpose and context of your changes, improving code maintainability.</a:t>
            </a:r>
            <a:endParaRPr lang="en-US" sz="1400" dirty="0"/>
          </a:p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Create a commit to permanently record your staged changes, preserving a detailed history of your project's evolution.</a:t>
            </a:r>
            <a:endParaRPr lang="en-US" sz="1400" dirty="0"/>
          </a:p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Follow commit message conventions, commit frequently, and keep commits focused to maintain a clean and informative commit history.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0" y="4629150"/>
            <a:ext cx="9144000" cy="0"/>
          </a:xfrm>
          <a:prstGeom prst="line">
            <a:avLst/>
          </a:prstGeom>
          <a:noFill/>
          <a:ln w="12700">
            <a:solidFill>
              <a:srgbClr val="A9A9A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457200" y="4732020"/>
            <a:ext cx="2743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500" dirty="0">
                <a:solidFill>
                  <a:srgbClr val="000000"/>
                </a:solidFill>
                <a:latin typeface="Plus Jakarta Sans SemiBold" pitchFamily="34" charset="0"/>
                <a:ea typeface="Plus Jakarta Sans SemiBold" pitchFamily="34" charset="-122"/>
                <a:cs typeface="Plus Jakarta Sans SemiBold" pitchFamily="34" charset="-120"/>
              </a:rPr>
              <a:t>04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668655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3500"/>
              </a:lnSpc>
              <a:buNone/>
            </a:pPr>
            <a:r>
              <a:rPr lang="en-US" sz="3300" b="1" dirty="0">
                <a:solidFill>
                  <a:srgbClr val="17A33E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Pull Requests: Collaboration Central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457200" y="1285875"/>
            <a:ext cx="8229600" cy="2743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A pull request initiates the process of merging your branch's changes into another branch, typically the main branch, after review.</a:t>
            </a:r>
            <a:endParaRPr lang="en-US" sz="1400" dirty="0"/>
          </a:p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Code review allows team members to provide feedback on your changes, ensuring code quality and adherence to project standards.</a:t>
            </a:r>
            <a:endParaRPr lang="en-US" sz="1400" dirty="0"/>
          </a:p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Incorporate feedback from code reviewers to improve your code and address any identified issues before merging your changes.</a:t>
            </a:r>
            <a:endParaRPr lang="en-US" sz="1400" dirty="0"/>
          </a:p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Once your pull request is approved, merge your changes into the target branch, integrating your contributions into the project's codebase.</a:t>
            </a:r>
            <a:endParaRPr lang="en-US" sz="1400" dirty="0"/>
          </a:p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Handle merge conflicts that arise when integrating changes, ensuring that all code is correctly combined to maintain project integrity.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0" y="4629150"/>
            <a:ext cx="9144000" cy="0"/>
          </a:xfrm>
          <a:prstGeom prst="line">
            <a:avLst/>
          </a:prstGeom>
          <a:noFill/>
          <a:ln w="12700">
            <a:solidFill>
              <a:srgbClr val="A9A9A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457200" y="4732020"/>
            <a:ext cx="2743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500" dirty="0">
                <a:solidFill>
                  <a:srgbClr val="000000"/>
                </a:solidFill>
                <a:latin typeface="Plus Jakarta Sans SemiBold" pitchFamily="34" charset="0"/>
                <a:ea typeface="Plus Jakarta Sans SemiBold" pitchFamily="34" charset="-122"/>
                <a:cs typeface="Plus Jakarta Sans SemiBold" pitchFamily="34" charset="-120"/>
              </a:rPr>
              <a:t>05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668655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3500"/>
              </a:lnSpc>
              <a:buNone/>
            </a:pPr>
            <a:r>
              <a:rPr lang="en-US" sz="3300" b="1" dirty="0">
                <a:solidFill>
                  <a:srgbClr val="17A33E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GitHub Flow: A Streamlined Workflow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457200" y="1285875"/>
            <a:ext cx="8229600" cy="2743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Start by creating a new branch for each feature, bug fix, or experiment to isolate your changes from the main codebase.</a:t>
            </a:r>
            <a:endParaRPr lang="en-US" sz="1400" dirty="0"/>
          </a:p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Develop and test your code within the isolated environment of your branch, ensuring stability and preventing unintended consequences.</a:t>
            </a:r>
            <a:endParaRPr lang="en-US" sz="1400" dirty="0"/>
          </a:p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Initiate a pull request to propose merging your branch's changes into the main branch, triggering the code review process.</a:t>
            </a:r>
            <a:endParaRPr lang="en-US" sz="1400" dirty="0"/>
          </a:p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Engage in discussions with reviewers, address feedback, and refine your code to meet project standards and improve code quality.</a:t>
            </a:r>
            <a:endParaRPr lang="en-US" sz="1400" dirty="0"/>
          </a:p>
          <a:p>
            <a:pPr marL="342900" indent="-342900">
              <a:lnSpc>
                <a:spcPts val="2000"/>
              </a:lnSpc>
              <a:spcAft>
                <a:spcPts val="1200"/>
              </a:spcAft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000000"/>
                </a:solidFill>
                <a:latin typeface="Plus Jakarta Sans Light" pitchFamily="34" charset="0"/>
                <a:ea typeface="Plus Jakarta Sans Light" pitchFamily="34" charset="-122"/>
                <a:cs typeface="Plus Jakarta Sans Light" pitchFamily="34" charset="-120"/>
              </a:rPr>
              <a:t>Once your pull request is approved, merge your changes into the main branch and deploy your updates to production, completing the development cycle.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0" y="4629150"/>
            <a:ext cx="9144000" cy="0"/>
          </a:xfrm>
          <a:prstGeom prst="line">
            <a:avLst/>
          </a:prstGeom>
          <a:noFill/>
          <a:ln w="12700">
            <a:solidFill>
              <a:srgbClr val="A9A9A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457200" y="4732020"/>
            <a:ext cx="2743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500" dirty="0">
                <a:solidFill>
                  <a:srgbClr val="000000"/>
                </a:solidFill>
                <a:latin typeface="Plus Jakarta Sans SemiBold" pitchFamily="34" charset="0"/>
                <a:ea typeface="Plus Jakarta Sans SemiBold" pitchFamily="34" charset="-122"/>
                <a:cs typeface="Plus Jakarta Sans SemiBold" pitchFamily="34" charset="-120"/>
              </a:rPr>
              <a:t>06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2025-07-21T11:28:33Z</dcterms:created>
  <dcterms:modified xsi:type="dcterms:W3CDTF">2025-07-21T11:28:33Z</dcterms:modified>
</cp:coreProperties>
</file>